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4" r:id="rId1"/>
  </p:sldMasterIdLst>
  <p:notesMasterIdLst>
    <p:notesMasterId r:id="rId32"/>
  </p:notesMasterIdLst>
  <p:handoutMasterIdLst>
    <p:handoutMasterId r:id="rId33"/>
  </p:handoutMasterIdLst>
  <p:sldIdLst>
    <p:sldId id="287" r:id="rId2"/>
    <p:sldId id="263" r:id="rId3"/>
    <p:sldId id="302" r:id="rId4"/>
    <p:sldId id="306" r:id="rId5"/>
    <p:sldId id="300" r:id="rId6"/>
    <p:sldId id="303" r:id="rId7"/>
    <p:sldId id="307" r:id="rId8"/>
    <p:sldId id="305" r:id="rId9"/>
    <p:sldId id="304" r:id="rId10"/>
    <p:sldId id="308" r:id="rId11"/>
    <p:sldId id="264" r:id="rId12"/>
    <p:sldId id="279" r:id="rId13"/>
    <p:sldId id="281" r:id="rId14"/>
    <p:sldId id="288" r:id="rId15"/>
    <p:sldId id="311" r:id="rId16"/>
    <p:sldId id="312" r:id="rId17"/>
    <p:sldId id="313" r:id="rId18"/>
    <p:sldId id="314" r:id="rId19"/>
    <p:sldId id="315" r:id="rId20"/>
    <p:sldId id="317" r:id="rId21"/>
    <p:sldId id="266" r:id="rId22"/>
    <p:sldId id="290" r:id="rId23"/>
    <p:sldId id="310" r:id="rId24"/>
    <p:sldId id="265" r:id="rId25"/>
    <p:sldId id="289" r:id="rId26"/>
    <p:sldId id="309" r:id="rId27"/>
    <p:sldId id="269" r:id="rId28"/>
    <p:sldId id="293" r:id="rId29"/>
    <p:sldId id="285" r:id="rId30"/>
    <p:sldId id="316" r:id="rId31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2C4"/>
    <a:srgbClr val="7A8DB4"/>
    <a:srgbClr val="68A27D"/>
    <a:srgbClr val="C1B18E"/>
    <a:srgbClr val="F3F39F"/>
    <a:srgbClr val="FFFF00"/>
    <a:srgbClr val="86C897"/>
    <a:srgbClr val="66CCFF"/>
    <a:srgbClr val="FF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3209" autoAdjust="0"/>
  </p:normalViewPr>
  <p:slideViewPr>
    <p:cSldViewPr>
      <p:cViewPr varScale="1">
        <p:scale>
          <a:sx n="73" d="100"/>
          <a:sy n="73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5C3C7501-B8F2-4F7A-B026-26E6045083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88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647DAC24-EC51-48ED-840E-4CBC6C2FE0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10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C417F-5E82-49B5-9E1F-A40EC3BD80E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28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51CA0-2AD9-4FCD-96F1-F72773F0563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Loss Control services include on site visits and assistance to members in establishing safety programs</a:t>
            </a:r>
          </a:p>
        </p:txBody>
      </p:sp>
    </p:spTree>
    <p:extLst>
      <p:ext uri="{BB962C8B-B14F-4D97-AF65-F5344CB8AC3E}">
        <p14:creationId xmlns:p14="http://schemas.microsoft.com/office/powerpoint/2010/main" val="215560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59732-7095-42E1-9308-33165C05004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7397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2FC5D-6C28-44D2-B908-93BC94386D0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539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1 accident</a:t>
            </a:r>
            <a:r>
              <a:rPr lang="en-US" baseline="0" dirty="0" smtClean="0"/>
              <a:t> per forklift; 1 out of every 10 forklifts will be involved in an accident every year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DAC24-EC51-48ED-840E-4CBC6C2FE0A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18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50516-B403-4A87-8616-18BA66768D4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</a:t>
            </a:r>
            <a:r>
              <a:rPr lang="en-US" baseline="0" dirty="0" smtClean="0"/>
              <a:t> May 2015 had a worker killed in an incident in South Alabama (Enterprise)</a:t>
            </a:r>
          </a:p>
          <a:p>
            <a:pPr eaLnBrk="1" hangingPunct="1"/>
            <a:r>
              <a:rPr lang="en-US" baseline="0" dirty="0" smtClean="0"/>
              <a:t>Average of 26 deaths per year from aerial Lifts</a:t>
            </a:r>
          </a:p>
        </p:txBody>
      </p:sp>
    </p:spTree>
    <p:extLst>
      <p:ext uri="{BB962C8B-B14F-4D97-AF65-F5344CB8AC3E}">
        <p14:creationId xmlns:p14="http://schemas.microsoft.com/office/powerpoint/2010/main" val="3721461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1C0F3-BE6B-46F6-8E35-719583A95AD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681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DAC24-EC51-48ED-840E-4CBC6C2FE0A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4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ss Control BKGR Art.jpg"/>
          <p:cNvPicPr>
            <a:picLocks noChangeAspect="1"/>
          </p:cNvPicPr>
          <p:nvPr userDrawn="1"/>
        </p:nvPicPr>
        <p:blipFill>
          <a:blip r:embed="rId3" cstate="print"/>
          <a:srcRect t="8333" b="7500"/>
          <a:stretch>
            <a:fillRect/>
          </a:stretch>
        </p:blipFill>
        <p:spPr bwMode="auto">
          <a:xfrm>
            <a:off x="0" y="1770063"/>
            <a:ext cx="91440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09800"/>
            <a:ext cx="7315200" cy="381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676400" y="0"/>
            <a:ext cx="5638800" cy="173736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strips dir="rd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7104" y="1984249"/>
            <a:ext cx="3657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617856" y="1981201"/>
            <a:ext cx="3657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56" y="1984248"/>
            <a:ext cx="3657600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9808" y="2667000"/>
            <a:ext cx="3657600" cy="3279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4596656" y="1981200"/>
            <a:ext cx="3657600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4593608" y="2663952"/>
            <a:ext cx="3657600" cy="3279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008" y="1981200"/>
            <a:ext cx="4251960" cy="3962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808" y="1981200"/>
            <a:ext cx="3008313" cy="39624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676400" y="0"/>
            <a:ext cx="5638800" cy="173736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strips dir="rd"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9808" y="2057400"/>
            <a:ext cx="73152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676400" y="0"/>
            <a:ext cx="5638800" cy="173736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ss Control BKGR Art.jpg"/>
          <p:cNvPicPr>
            <a:picLocks noChangeAspect="1"/>
          </p:cNvPicPr>
          <p:nvPr/>
        </p:nvPicPr>
        <p:blipFill>
          <a:blip r:embed="rId2" cstate="print"/>
          <a:srcRect t="8333" b="7500"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oss Control ipad icon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5250" y="1860550"/>
            <a:ext cx="3854450" cy="3854450"/>
          </a:xfrm>
          <a:prstGeom prst="rect">
            <a:avLst/>
          </a:prstGeom>
          <a:effectLst>
            <a:outerShdw blurRad="469900" dist="393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52600" y="815975"/>
            <a:ext cx="5638800" cy="7080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</a:rPr>
              <a:t>www.losscontrol.org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87663913.jpg"/>
          <p:cNvPicPr>
            <a:picLocks noChangeAspect="1"/>
          </p:cNvPicPr>
          <p:nvPr/>
        </p:nvPicPr>
        <p:blipFill>
          <a:blip r:embed="rId3" cstate="print"/>
          <a:srcRect l="13123" r="11693"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87663913.jpg"/>
          <p:cNvPicPr>
            <a:picLocks noChangeAspect="1"/>
          </p:cNvPicPr>
          <p:nvPr/>
        </p:nvPicPr>
        <p:blipFill>
          <a:blip r:embed="rId3" cstate="print"/>
          <a:srcRect l="13123" r="11693"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87663913.jpg"/>
          <p:cNvPicPr>
            <a:picLocks noChangeAspect="1"/>
          </p:cNvPicPr>
          <p:nvPr userDrawn="1"/>
        </p:nvPicPr>
        <p:blipFill>
          <a:blip r:embed="rId3" cstate="print"/>
          <a:srcRect l="13123" r="11693"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l="4000" r="-25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6172200"/>
            <a:ext cx="8763000" cy="6858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52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9297" y="6167438"/>
            <a:ext cx="8764704" cy="460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7" descr="Loss Control Sidebar Art.jpg"/>
          <p:cNvPicPr>
            <a:picLocks noChangeAspect="1"/>
          </p:cNvPicPr>
          <p:nvPr userDrawn="1"/>
        </p:nvPicPr>
        <p:blipFill>
          <a:blip r:embed="rId12" cstate="print"/>
          <a:srcRect b="24167"/>
          <a:stretch>
            <a:fillRect/>
          </a:stretch>
        </p:blipFill>
        <p:spPr bwMode="auto">
          <a:xfrm>
            <a:off x="8610600" y="1657350"/>
            <a:ext cx="5334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7" descr="Loss Control Sidebar Art.jpg"/>
          <p:cNvPicPr>
            <a:picLocks noChangeAspect="1"/>
          </p:cNvPicPr>
          <p:nvPr/>
        </p:nvPicPr>
        <p:blipFill>
          <a:blip r:embed="rId12" cstate="print"/>
          <a:srcRect b="24167"/>
          <a:stretch>
            <a:fillRect/>
          </a:stretch>
        </p:blipFill>
        <p:spPr bwMode="auto">
          <a:xfrm>
            <a:off x="1" y="1657350"/>
            <a:ext cx="5334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6" descr="Loss Control Powerpoint Header Art.jpg"/>
          <p:cNvPicPr>
            <a:picLocks noChangeAspect="1"/>
          </p:cNvPicPr>
          <p:nvPr/>
        </p:nvPicPr>
        <p:blipFill>
          <a:blip r:embed="rId13" cstate="print"/>
          <a:srcRect b="29066"/>
          <a:stretch>
            <a:fillRect/>
          </a:stretch>
        </p:blipFill>
        <p:spPr bwMode="auto">
          <a:xfrm>
            <a:off x="0" y="0"/>
            <a:ext cx="9144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0"/>
            <a:ext cx="56388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5496" y="1981200"/>
            <a:ext cx="739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0" y="1730375"/>
            <a:ext cx="9144000" cy="46038"/>
          </a:xfrm>
          <a:prstGeom prst="rect">
            <a:avLst/>
          </a:prstGeom>
          <a:solidFill>
            <a:srgbClr val="990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6369050"/>
            <a:ext cx="9144000" cy="3683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/>
              <a:t>Loss Control Division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4" r:id="rId7"/>
    <p:sldLayoutId id="2147483825" r:id="rId8"/>
  </p:sldLayoutIdLst>
  <p:transition>
    <p:strips dir="rd"/>
    <p:sndAc>
      <p:stSnd>
        <p:snd r:embed="rId10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E5E"/>
        </a:buClr>
        <a:buSzPct val="100000"/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29B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E5E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529B"/>
        </a:buClr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Equipment and </a:t>
            </a:r>
            <a:br>
              <a:rPr lang="en-US" dirty="0" smtClean="0"/>
            </a:br>
            <a:r>
              <a:rPr lang="en-US" dirty="0" smtClean="0"/>
              <a:t>Work-Zone Safety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750" t="11111" r="12500" b="26666"/>
          <a:stretch/>
        </p:blipFill>
        <p:spPr>
          <a:xfrm>
            <a:off x="713014" y="2057400"/>
            <a:ext cx="778328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64190"/>
      </p:ext>
    </p:extLst>
  </p:cSld>
  <p:clrMapOvr>
    <a:masterClrMapping/>
  </p:clrMapOvr>
  <p:transition>
    <p:strips dir="rd"/>
    <p:sndAc>
      <p:stSnd>
        <p:snd r:embed="rId2" name="arrow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Hazards in the Work Zone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05000"/>
            <a:ext cx="4724400" cy="39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7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638800" cy="17367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Job Safety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299663"/>
            <a:ext cx="7620000" cy="34778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Break Down the Task Into a Series of Steps and Examining Each Step for Potential Hazards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Examine the Relationship Between the Worker, the Task, the Environment, and the Tools or Equipment Being Used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Consult with the Workers Performing the Task. They Have Intimate Knowledge of Their Processes and Equipment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Examine Accident (Loss) History</a:t>
            </a:r>
            <a:endParaRPr lang="en-US" sz="2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Implement the Best Control Methods</a:t>
            </a:r>
          </a:p>
        </p:txBody>
      </p:sp>
    </p:spTree>
  </p:cSld>
  <p:clrMapOvr>
    <a:masterClrMapping/>
  </p:clrMapOvr>
  <p:transition>
    <p:strips dir="r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0" name="Title 24"/>
          <p:cNvSpPr>
            <a:spLocks noGrp="1"/>
          </p:cNvSpPr>
          <p:nvPr>
            <p:ph type="title"/>
          </p:nvPr>
        </p:nvSpPr>
        <p:spPr>
          <a:xfrm>
            <a:off x="1676400" y="0"/>
            <a:ext cx="5638800" cy="17367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Work Zone Issues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1828800"/>
            <a:ext cx="7696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    </a:t>
            </a:r>
            <a:r>
              <a:rPr lang="en-US" sz="2200" b="1" dirty="0" smtClean="0"/>
              <a:t>Acceleration/Deceleration </a:t>
            </a:r>
            <a:r>
              <a:rPr lang="en-US" sz="2200" b="1" dirty="0"/>
              <a:t>lanes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Short </a:t>
            </a:r>
            <a:r>
              <a:rPr lang="en-US" sz="2200" dirty="0"/>
              <a:t>or </a:t>
            </a:r>
            <a:r>
              <a:rPr lang="en-US" sz="2200" dirty="0" smtClean="0"/>
              <a:t>Non-Existent</a:t>
            </a:r>
            <a:endParaRPr lang="en-US" sz="22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    </a:t>
            </a:r>
            <a:r>
              <a:rPr lang="en-US" sz="2200" b="1" dirty="0" smtClean="0"/>
              <a:t>Signage Indicating Merge/Exit Points</a:t>
            </a:r>
            <a:endParaRPr lang="en-US" sz="2200" b="1" dirty="0"/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Signs Give Vague Information</a:t>
            </a:r>
            <a:endParaRPr lang="en-US" sz="2200" dirty="0"/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Messages </a:t>
            </a:r>
            <a:r>
              <a:rPr lang="en-US" sz="2200" dirty="0" smtClean="0"/>
              <a:t>Left Up </a:t>
            </a:r>
            <a:r>
              <a:rPr lang="en-US" sz="2200" dirty="0"/>
              <a:t>24/7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    </a:t>
            </a:r>
            <a:r>
              <a:rPr lang="en-US" sz="2200" b="1" dirty="0" smtClean="0"/>
              <a:t>Flagging </a:t>
            </a:r>
            <a:r>
              <a:rPr lang="en-US" sz="2200" b="1" dirty="0"/>
              <a:t>operations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Works </a:t>
            </a:r>
            <a:r>
              <a:rPr lang="en-US" sz="2200" dirty="0" smtClean="0"/>
              <a:t>Best </a:t>
            </a:r>
            <a:r>
              <a:rPr lang="en-US" sz="2200" dirty="0"/>
              <a:t>with </a:t>
            </a:r>
            <a:r>
              <a:rPr lang="en-US" sz="2200" dirty="0" smtClean="0"/>
              <a:t>Low Traffic </a:t>
            </a:r>
            <a:r>
              <a:rPr lang="en-US" sz="2200" dirty="0"/>
              <a:t>and </a:t>
            </a:r>
            <a:r>
              <a:rPr lang="en-US" sz="2200" dirty="0" smtClean="0"/>
              <a:t>Moderate Construction </a:t>
            </a:r>
            <a:r>
              <a:rPr lang="en-US" sz="2200" dirty="0"/>
              <a:t>T</a:t>
            </a:r>
            <a:r>
              <a:rPr lang="en-US" sz="2200" dirty="0" smtClean="0"/>
              <a:t>rucks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Proper Rules are Forgotten (Manual on Uniform Traffic Control Devices for Streets and Highways)</a:t>
            </a:r>
            <a:endParaRPr lang="en-US" sz="22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    </a:t>
            </a:r>
            <a:r>
              <a:rPr lang="en-US" sz="2200" b="1" dirty="0" smtClean="0"/>
              <a:t>Information </a:t>
            </a:r>
            <a:r>
              <a:rPr lang="en-US" sz="2200" b="1" dirty="0"/>
              <a:t>M</a:t>
            </a:r>
            <a:r>
              <a:rPr lang="en-US" sz="2200" b="1" dirty="0" smtClean="0"/>
              <a:t>ust </a:t>
            </a:r>
            <a:r>
              <a:rPr lang="en-US" sz="2200" b="1" dirty="0"/>
              <a:t>be </a:t>
            </a:r>
            <a:r>
              <a:rPr lang="en-US" sz="2200" b="1" dirty="0" smtClean="0"/>
              <a:t>Accurate </a:t>
            </a:r>
            <a:r>
              <a:rPr lang="en-US" sz="2200" b="1" dirty="0"/>
              <a:t>and REAL TIME!</a:t>
            </a:r>
          </a:p>
        </p:txBody>
      </p:sp>
    </p:spTree>
  </p:cSld>
  <p:clrMapOvr>
    <a:masterClrMapping/>
  </p:clrMapOvr>
  <p:transition>
    <p:strips dir="r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676400" y="0"/>
            <a:ext cx="5638800" cy="17367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Control Methods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058888"/>
            <a:ext cx="5946308" cy="34778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b="1" baseline="0" dirty="0" smtClean="0"/>
              <a:t>Personal Protective Equipment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Hard-Hats, Safety Vests, Glasses, </a:t>
            </a:r>
            <a:r>
              <a:rPr lang="en-US" sz="2200" dirty="0" err="1" smtClean="0"/>
              <a:t>etc</a:t>
            </a:r>
            <a:endParaRPr lang="en-US" sz="2200" baseline="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b="1" baseline="0" dirty="0" smtClean="0"/>
              <a:t>Traffic Control Devices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Flaggers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baseline="0" dirty="0" smtClean="0"/>
              <a:t>Signage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Internal Traffic Control Plan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baseline="0" dirty="0" smtClean="0"/>
              <a:t>Intrusion</a:t>
            </a:r>
            <a:r>
              <a:rPr lang="en-US" sz="2200" dirty="0" smtClean="0"/>
              <a:t> Alarms</a:t>
            </a:r>
            <a:endParaRPr lang="en-US" sz="2200" baseline="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b="1" baseline="0" dirty="0" smtClean="0"/>
              <a:t>Safety Meetings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Daily, Prior to Beginning Work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baseline="0" dirty="0" smtClean="0"/>
              <a:t>As</a:t>
            </a:r>
            <a:r>
              <a:rPr lang="en-US" sz="2200" dirty="0" smtClean="0"/>
              <a:t> Needed Throughout the Day</a:t>
            </a:r>
            <a:endParaRPr lang="en-US" sz="2200" baseline="0" dirty="0" smtClean="0"/>
          </a:p>
        </p:txBody>
      </p:sp>
    </p:spTree>
  </p:cSld>
  <p:clrMapOvr>
    <a:masterClrMapping/>
  </p:clrMapOvr>
  <p:transition>
    <p:strips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Equipment Safety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43891"/>
            <a:ext cx="6705600" cy="43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38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dirty="0"/>
              <a:t>Safety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261564"/>
            <a:ext cx="7772400" cy="34778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b="1" baseline="0" dirty="0" smtClean="0"/>
              <a:t>Properly Enter and Exit</a:t>
            </a:r>
            <a:r>
              <a:rPr lang="en-US" sz="2200" b="1" dirty="0" smtClean="0"/>
              <a:t> Machines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baseline="0" dirty="0" smtClean="0"/>
              <a:t>Always face</a:t>
            </a:r>
            <a:r>
              <a:rPr lang="en-US" sz="2200" dirty="0" smtClean="0"/>
              <a:t> the equipment and use steps and rails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baseline="0" dirty="0" smtClean="0"/>
              <a:t>Maintain</a:t>
            </a:r>
            <a:r>
              <a:rPr lang="en-US" sz="2200" dirty="0" smtClean="0"/>
              <a:t> three points of contact when mounting or dismounting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Ensure the contact areas are clear of mud and debris</a:t>
            </a:r>
            <a:endParaRPr lang="en-US" sz="2200" baseline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b="1" baseline="0" dirty="0" smtClean="0"/>
              <a:t>Wear Seat Belts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Keeps the worker inside the cab’s rollover protection structure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22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47114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Safety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961110"/>
            <a:ext cx="7696200" cy="415498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b="1" dirty="0" smtClean="0"/>
              <a:t>Know where underground lines are buried</a:t>
            </a:r>
            <a:endParaRPr lang="en-US" sz="2200" b="1" baseline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b="1" dirty="0" smtClean="0"/>
              <a:t>Recognize the hazards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Steep slopes, tight spaces, and overhead lines can present danger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Attempt to recognize all potential hazards before proceeding. If you’re not sure, ASK!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b="1" baseline="0" dirty="0" smtClean="0"/>
              <a:t>Secure Loads Properly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Refer to operator’s manual for guidelines on proper loading and transport procedures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baseline="0" dirty="0" smtClean="0"/>
              <a:t>Always load and unload on level surfaces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Ensure breaks are locked before loading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Ensure trailers are properly hitched</a:t>
            </a:r>
            <a:endParaRPr lang="en-US" sz="22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51158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Safety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008466"/>
            <a:ext cx="7848600" cy="38164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baseline="0" dirty="0" smtClean="0"/>
              <a:t>Wear Proper Clothing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Keep clothing tight. Loose clothing  can get caught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aseline="0" dirty="0" smtClean="0"/>
              <a:t>Proper</a:t>
            </a:r>
            <a:r>
              <a:rPr lang="en-US" sz="2200" dirty="0" smtClean="0"/>
              <a:t> footwear not only protects from falling objects but also helps to prevent falls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aseline="0" dirty="0" smtClean="0"/>
              <a:t>Gloves</a:t>
            </a:r>
            <a:r>
              <a:rPr lang="en-US" sz="2200" dirty="0" smtClean="0"/>
              <a:t> and long pants help prevent cuts</a:t>
            </a:r>
            <a:endParaRPr lang="en-US" sz="2200" baseline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Make Safe Tool Changes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Understand the different warning labels regarding the forks, buckets, and other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Know the maximum operating capacities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Always check hoses and fitting on the tool as well as the machine before changing the tool</a:t>
            </a:r>
            <a:endParaRPr lang="en-US" sz="22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6748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Safety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130386"/>
            <a:ext cx="7924800" cy="38164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b="1" dirty="0"/>
              <a:t>Conduct Pre-Work Checks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/>
              <a:t>Inspections take only minutes but are the best way to detect small problems before they become serious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/>
              <a:t>Follow guidelines in the operating manuals, which should be kept on the </a:t>
            </a:r>
            <a:r>
              <a:rPr lang="en-US" sz="2200" dirty="0" smtClean="0"/>
              <a:t>machine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Clean the machine before and after using</a:t>
            </a:r>
            <a:endParaRPr lang="en-US" sz="2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b="1" dirty="0" smtClean="0"/>
              <a:t>Make the Shop Safe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baseline="0" dirty="0" smtClean="0"/>
              <a:t>When</a:t>
            </a:r>
            <a:r>
              <a:rPr lang="en-US" sz="2200" dirty="0" smtClean="0"/>
              <a:t> working on the equipment, ensure all safety locks are in place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baseline="0" dirty="0" smtClean="0"/>
              <a:t>Proper</a:t>
            </a:r>
            <a:r>
              <a:rPr lang="en-US" sz="2200" dirty="0" smtClean="0"/>
              <a:t> ventilation and lighting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b="1" dirty="0" smtClean="0"/>
              <a:t>EYE PROTECTION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871542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Safety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430840"/>
            <a:ext cx="7772400" cy="31393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b="1" baseline="0" dirty="0" smtClean="0"/>
              <a:t>Establish</a:t>
            </a:r>
            <a:r>
              <a:rPr lang="en-US" sz="2200" b="1" dirty="0" smtClean="0"/>
              <a:t> a Culture of Safety – and a Commitment to Training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Prepare a safety manual or safety sheet for the specific task and conditions of your site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baseline="0" dirty="0" smtClean="0"/>
              <a:t>Ensure</a:t>
            </a:r>
            <a:r>
              <a:rPr lang="en-US" sz="2200" dirty="0" smtClean="0"/>
              <a:t> all equipment is used for its intended purpose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baseline="0" dirty="0" smtClean="0"/>
              <a:t>Provide</a:t>
            </a:r>
            <a:r>
              <a:rPr lang="en-US" sz="2200" dirty="0" smtClean="0"/>
              <a:t> regular safety training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baseline="0" dirty="0" smtClean="0"/>
              <a:t>Be</a:t>
            </a:r>
            <a:r>
              <a:rPr lang="en-US" sz="2200" dirty="0" smtClean="0"/>
              <a:t> certain new workers are trained before they start working</a:t>
            </a:r>
            <a:endParaRPr lang="en-US" sz="2200" b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94612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Overview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057400"/>
            <a:ext cx="7467600" cy="3886200"/>
          </a:xfrm>
        </p:spPr>
        <p:txBody>
          <a:bodyPr/>
          <a:lstStyle/>
          <a:p>
            <a:pPr eaLnBrk="1" hangingPunct="1"/>
            <a:r>
              <a:rPr lang="en-US" sz="2200" dirty="0" smtClean="0">
                <a:cs typeface="Times New Roman" pitchFamily="18" charset="0"/>
              </a:rPr>
              <a:t>Work Zones</a:t>
            </a:r>
          </a:p>
          <a:p>
            <a:pPr lvl="1" eaLnBrk="1" hangingPunct="1"/>
            <a:r>
              <a:rPr lang="en-US" sz="1800" dirty="0" smtClean="0">
                <a:cs typeface="Times New Roman" pitchFamily="18" charset="0"/>
              </a:rPr>
              <a:t>Stats</a:t>
            </a:r>
          </a:p>
          <a:p>
            <a:pPr lvl="1" eaLnBrk="1" hangingPunct="1"/>
            <a:r>
              <a:rPr lang="en-US" sz="1800" dirty="0" smtClean="0">
                <a:cs typeface="Times New Roman" pitchFamily="18" charset="0"/>
              </a:rPr>
              <a:t>Identifying Hazards in the Job Site</a:t>
            </a:r>
          </a:p>
          <a:p>
            <a:pPr lvl="1" eaLnBrk="1" hangingPunct="1"/>
            <a:r>
              <a:rPr lang="en-US" sz="1800" dirty="0" smtClean="0">
                <a:cs typeface="Times New Roman" pitchFamily="18" charset="0"/>
              </a:rPr>
              <a:t>Work-Zone Precautions</a:t>
            </a:r>
          </a:p>
          <a:p>
            <a:pPr lvl="1" eaLnBrk="1" hangingPunct="1"/>
            <a:r>
              <a:rPr lang="en-US" sz="1800" dirty="0" smtClean="0">
                <a:cs typeface="Times New Roman" pitchFamily="18" charset="0"/>
              </a:rPr>
              <a:t>Control Measures</a:t>
            </a:r>
          </a:p>
          <a:p>
            <a:pPr eaLnBrk="1" hangingPunct="1"/>
            <a:r>
              <a:rPr lang="en-US" sz="2200" dirty="0" smtClean="0">
                <a:cs typeface="Times New Roman" pitchFamily="18" charset="0"/>
              </a:rPr>
              <a:t>General Heavy Equipment Safety</a:t>
            </a:r>
          </a:p>
          <a:p>
            <a:pPr eaLnBrk="1" hangingPunct="1"/>
            <a:r>
              <a:rPr lang="en-US" sz="2200" dirty="0" smtClean="0">
                <a:cs typeface="Times New Roman" pitchFamily="18" charset="0"/>
              </a:rPr>
              <a:t>Specific Equipment</a:t>
            </a:r>
          </a:p>
          <a:p>
            <a:pPr lvl="1" eaLnBrk="1" hangingPunct="1"/>
            <a:r>
              <a:rPr lang="en-US" sz="1800" dirty="0" smtClean="0">
                <a:cs typeface="Times New Roman" pitchFamily="18" charset="0"/>
              </a:rPr>
              <a:t>Stats </a:t>
            </a:r>
          </a:p>
          <a:p>
            <a:pPr lvl="1" eaLnBrk="1" hangingPunct="1"/>
            <a:r>
              <a:rPr lang="en-US" sz="1800" dirty="0" smtClean="0">
                <a:cs typeface="Times New Roman" pitchFamily="18" charset="0"/>
              </a:rPr>
              <a:t>Cautions</a:t>
            </a:r>
          </a:p>
          <a:p>
            <a:pPr lvl="1" eaLnBrk="1" hangingPunct="1"/>
            <a:r>
              <a:rPr lang="en-US" sz="1800" dirty="0" smtClean="0">
                <a:cs typeface="Times New Roman" pitchFamily="18" charset="0"/>
              </a:rPr>
              <a:t>Safety Recommendation</a:t>
            </a:r>
            <a:r>
              <a:rPr lang="en-US" sz="1800" dirty="0">
                <a:cs typeface="Times New Roman" pitchFamily="18" charset="0"/>
              </a:rPr>
              <a:t>s</a:t>
            </a:r>
            <a:endParaRPr 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83" y="1737360"/>
            <a:ext cx="3199438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737360"/>
            <a:ext cx="3245217" cy="2599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3912" t="15028" r="26812" b="15027"/>
          <a:stretch/>
        </p:blipFill>
        <p:spPr>
          <a:xfrm>
            <a:off x="3429000" y="3276664"/>
            <a:ext cx="2972578" cy="27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40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676400" y="0"/>
            <a:ext cx="5638800" cy="1752600"/>
          </a:xfrm>
          <a:prstGeom prst="rect">
            <a:avLst/>
          </a:prstGeom>
        </p:spPr>
        <p:txBody>
          <a:bodyPr lIns="182880" rIns="182880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b="1" dirty="0" smtClean="0">
                <a:latin typeface="+mj-lt"/>
                <a:ea typeface="+mj-ea"/>
                <a:cs typeface="+mj-cs"/>
              </a:rPr>
              <a:t>Forklifts</a:t>
            </a:r>
            <a:endParaRPr lang="en-US" sz="3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05000"/>
            <a:ext cx="4471696" cy="4114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937182"/>
              </p:ext>
            </p:extLst>
          </p:nvPr>
        </p:nvGraphicFramePr>
        <p:xfrm>
          <a:off x="5181600" y="1905000"/>
          <a:ext cx="3352800" cy="4038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295"/>
                <a:gridCol w="400505"/>
              </a:tblGrid>
              <a:tr h="6399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b="1" i="1" u="none" strike="noStrike" dirty="0">
                          <a:effectLst/>
                        </a:rPr>
                        <a:t>Fatal Forklift Accidents</a:t>
                      </a:r>
                      <a:endParaRPr lang="en-US" sz="2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0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Fatal Accident </a:t>
                      </a:r>
                      <a:r>
                        <a:rPr lang="en-US" sz="2000" b="1" u="none" strike="noStrike" dirty="0" smtClean="0">
                          <a:effectLst/>
                        </a:rPr>
                        <a:t>Type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6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Crushed by Vehicle Tipping Over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248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Crushed Between Vehicle and a Surface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6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Crushed Between Two Vehicles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6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Struck or Run Over by a Forklift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6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Struck by Falling Material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6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Fall From Platform on the Forks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strips dir="r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Forklifts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092287"/>
            <a:ext cx="7848600" cy="38164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100</a:t>
            </a:r>
            <a:r>
              <a:rPr lang="en-US" sz="2200" baseline="0" dirty="0" smtClean="0"/>
              <a:t> fatal Forklift accidents per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20,000 accidents resulting in serious injury every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61,800 non-serious accidents per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1 out of every 10 forklifts will be involved in an accident this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/>
              <a:t>42% of fatalities are caused by the operator trying to jump from a tipping forklift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Average incurred cost of forklift injuries - $4,862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1 in 5 forklift related injuries involve hitting employees on foot who are unaware of the use of forklifts in the area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2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969593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Forklifts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415455"/>
            <a:ext cx="7924800" cy="31700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Qualified and well-trained operators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Appropriate</a:t>
            </a:r>
            <a:r>
              <a:rPr lang="en-US" sz="2000" dirty="0" smtClean="0"/>
              <a:t> clothing</a:t>
            </a:r>
            <a:endParaRPr lang="en-US" sz="20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Examine the equipment before use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Always consider the surrounding environment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Operate at a safe speed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Ensure a stable load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Ensure clear visibility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Never stand or walk under the load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Use forklifts for carrying loads only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Secure the forklift when not in use</a:t>
            </a:r>
          </a:p>
        </p:txBody>
      </p:sp>
    </p:spTree>
    <p:extLst>
      <p:ext uri="{BB962C8B-B14F-4D97-AF65-F5344CB8AC3E}">
        <p14:creationId xmlns:p14="http://schemas.microsoft.com/office/powerpoint/2010/main" val="2121811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Bucket Trucks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666" t="4000" r="22666" b="24000"/>
          <a:stretch/>
        </p:blipFill>
        <p:spPr>
          <a:xfrm>
            <a:off x="609600" y="1981200"/>
            <a:ext cx="4191000" cy="3733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134240"/>
              </p:ext>
            </p:extLst>
          </p:nvPr>
        </p:nvGraphicFramePr>
        <p:xfrm>
          <a:off x="4933768" y="1981197"/>
          <a:ext cx="3448231" cy="3888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923"/>
                <a:gridCol w="1696308"/>
              </a:tblGrid>
              <a:tr h="38100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effectLst/>
                        </a:rPr>
                        <a:t>Causes of Aerial Lift </a:t>
                      </a:r>
                      <a:r>
                        <a:rPr lang="en-US" sz="2000" b="1" i="1" u="none" strike="noStrike" dirty="0" smtClean="0">
                          <a:effectLst/>
                        </a:rPr>
                        <a:t>Deaths (1992-1999)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Cause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Number of Deaths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Electrocutions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Falls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31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Collapses/</a:t>
                      </a:r>
                      <a:r>
                        <a:rPr lang="en-US" sz="1600" u="none" strike="noStrike" dirty="0" err="1">
                          <a:effectLst/>
                        </a:rPr>
                        <a:t>Tipovers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Caught In/Between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Struck By/Against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Other Causes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strips dir="r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Bucket Trucks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981200"/>
            <a:ext cx="7924800" cy="378565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Average of 26 </a:t>
            </a:r>
            <a:r>
              <a:rPr lang="en-US" sz="2000" dirty="0" smtClean="0"/>
              <a:t>deaths </a:t>
            </a:r>
            <a:r>
              <a:rPr lang="en-US" sz="2000" dirty="0"/>
              <a:t>per </a:t>
            </a:r>
            <a:r>
              <a:rPr lang="en-US" sz="2000" dirty="0" smtClean="0"/>
              <a:t>year from aerial lift accidents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Half of all falls from boom lifts involved being ejected from the bucket after being struck by other mobile equipment, or by falling objects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2/3 of the deaths from collapses of boom lifts occurred when the bucket cable or boom broke; 1/3 were due to </a:t>
            </a:r>
            <a:r>
              <a:rPr lang="en-US" sz="2000" dirty="0" err="1" smtClean="0"/>
              <a:t>tipovers</a:t>
            </a:r>
            <a:endParaRPr lang="en-US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Half of boom lift electrocutions involved body contact with overhead power lines; 1/3 involved an overhead power line contacting the lift boom or bucket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 smtClean="0"/>
              <a:t>In most of the caught in/between deaths, a worker was caught between the bucket edge and another object such as roof joists or beams while attempting to reposition the bucket</a:t>
            </a:r>
            <a:endParaRPr lang="en-US" sz="2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29424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Bucket Trucks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05000"/>
            <a:ext cx="7924800" cy="39703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Safety checks to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Daily checks of the equipment (broken or damaged parts, tires, rust, and all required lighting)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Worksite inspections (level ground, overhead obstructions, approaching traffic)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Annual Inspections (structural test, dielectric test, functional and operational testing)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Fall Safety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ALWAYS WEAR FALL PROTECTION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Always keep feet on the floor of the bucket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Do not carry ladder in the bucket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Do not exceed load capacity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Never modify the lift without permission from the manufacturer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Never use the lift as a crane</a:t>
            </a:r>
          </a:p>
        </p:txBody>
      </p:sp>
    </p:spTree>
    <p:extLst>
      <p:ext uri="{BB962C8B-B14F-4D97-AF65-F5344CB8AC3E}">
        <p14:creationId xmlns:p14="http://schemas.microsoft.com/office/powerpoint/2010/main" val="327292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Zero-Turn Mowers/Tractors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761802"/>
            <a:ext cx="3657600" cy="44012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Rollovers of zero-turn</a:t>
            </a:r>
            <a:r>
              <a:rPr lang="en-US" sz="2000" dirty="0" smtClean="0"/>
              <a:t> mowers contributed to more than 15,000 injuries and 61 deaths in 2007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 average of 218 deaths every year from tractor accidents (120 from overturns)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Most of these fatalities occur to operators 65 years and 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Backing is the second leading cause</a:t>
            </a:r>
            <a:r>
              <a:rPr lang="en-US" sz="2000" dirty="0" smtClean="0"/>
              <a:t> of incidents with mowers and tractors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539" y="1858965"/>
            <a:ext cx="4343400" cy="4206875"/>
          </a:xfrm>
          <a:prstGeom prst="rect">
            <a:avLst/>
          </a:prstGeom>
        </p:spPr>
      </p:pic>
    </p:spTree>
  </p:cSld>
  <p:clrMapOvr>
    <a:masterClrMapping/>
  </p:clrMapOvr>
  <p:transition>
    <p:strips dir="rd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Tractors/Mowers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923008"/>
            <a:ext cx="7772400" cy="415498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/>
              <a:t>Zero-turn mowers are risky when used on terrain with at least a 10-degree slope (rises 20 in over a 10 </a:t>
            </a:r>
            <a:r>
              <a:rPr lang="en-US" sz="2200" dirty="0" err="1"/>
              <a:t>ft</a:t>
            </a:r>
            <a:r>
              <a:rPr lang="en-US" sz="2200" dirty="0"/>
              <a:t> span</a:t>
            </a:r>
            <a:r>
              <a:rPr lang="en-US" sz="2200" dirty="0" smtClean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Utilize Rollover Protective Structure and seatbelts </a:t>
            </a:r>
            <a:r>
              <a:rPr lang="en-US" sz="2200" b="1" dirty="0" smtClean="0"/>
              <a:t>TOGETHER. </a:t>
            </a:r>
            <a:r>
              <a:rPr lang="en-US" sz="2200" dirty="0" smtClean="0"/>
              <a:t>(if the seatbelt is not used, the ROPS can become a crushing device; if ROPS is not used the seatbelt can trap the operator)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Know your equipment and all its controls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Never remove safety guards or alter the equipment without manufacturer approval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b="1" dirty="0" smtClean="0"/>
              <a:t>WEAR PROPPER PPE and PROPER CLOTHING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Glasses protect eyes from projectiles</a:t>
            </a:r>
            <a:endParaRPr lang="en-US" sz="22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Long pants and tight fitting clothing </a:t>
            </a:r>
          </a:p>
        </p:txBody>
      </p:sp>
    </p:spTree>
    <p:extLst>
      <p:ext uri="{BB962C8B-B14F-4D97-AF65-F5344CB8AC3E}">
        <p14:creationId xmlns:p14="http://schemas.microsoft.com/office/powerpoint/2010/main" val="3556617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33400"/>
            <a:ext cx="5486400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6000" b="1" baseline="0" dirty="0" smtClean="0">
                <a:latin typeface="+mj-lt"/>
              </a:rPr>
              <a:t>Questions?</a:t>
            </a:r>
            <a:r>
              <a:rPr lang="en-US" sz="6000" b="1" baseline="0" dirty="0" smtClean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pic>
        <p:nvPicPr>
          <p:cNvPr id="1026" name="Picture 2" descr="C:\Users\Richard\AppData\Local\Microsoft\Windows\Temporary Internet Files\Content.IE5\BYPZ6WVL\MC9004414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057400"/>
            <a:ext cx="3657143" cy="365714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Zones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2133600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048125"/>
            <a:ext cx="2133600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615" t="7984" r="4615" b="8191"/>
          <a:stretch/>
        </p:blipFill>
        <p:spPr>
          <a:xfrm>
            <a:off x="3200400" y="2057400"/>
            <a:ext cx="52451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17130"/>
      </p:ext>
    </p:extLst>
  </p:cSld>
  <p:clrMapOvr>
    <a:masterClrMapping/>
  </p:clrMapOvr>
  <p:transition>
    <p:strips dir="rd"/>
    <p:sndAc>
      <p:stSnd>
        <p:snd r:embed="rId2" name="arrow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35540"/>
            <a:ext cx="8686800" cy="31393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Caterpillar Safety Service - https</a:t>
            </a:r>
            <a:r>
              <a:rPr lang="en-US" sz="2200" dirty="0"/>
              <a:t>://</a:t>
            </a:r>
            <a:r>
              <a:rPr lang="en-US" sz="2200" dirty="0" smtClean="0"/>
              <a:t>safety.cat.com/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baseline="0" dirty="0" err="1" smtClean="0"/>
              <a:t>Hyster</a:t>
            </a:r>
            <a:r>
              <a:rPr lang="en-US" sz="2200" dirty="0"/>
              <a:t> Forklifts - http://</a:t>
            </a:r>
            <a:r>
              <a:rPr lang="en-US" sz="2200" dirty="0" smtClean="0"/>
              <a:t>www.hyster-bigtrucks.com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/>
              <a:t>OSHA - https://</a:t>
            </a:r>
            <a:r>
              <a:rPr lang="en-US" sz="2200" dirty="0" smtClean="0"/>
              <a:t>www.osha.gov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baseline="0" dirty="0" smtClean="0"/>
              <a:t>Electronic Library of Construction Occupational Safety &amp; Health – www.elcosh.org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baseline="0" dirty="0" smtClean="0"/>
              <a:t>Manual on Uniform Traffic Control Devices for Streets and Highways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baseline="0" dirty="0" smtClean="0"/>
              <a:t>Consumer Reports Magazine – www.consumerreports.org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200" baseline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2400" y="523101"/>
            <a:ext cx="8686800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000" b="1" baseline="0" dirty="0" smtClean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833479695"/>
      </p:ext>
    </p:extLst>
  </p:cSld>
  <p:clrMapOvr>
    <a:masterClrMapping/>
  </p:clrMapOvr>
  <p:transition>
    <p:strips dir="rd"/>
    <p:sndAc>
      <p:stSnd>
        <p:snd r:embed="rId3" name="arrow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Fatalities in Construction and Maintenance Work Zones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Average Number of Fatalities in Work Zones</a:t>
            </a:r>
          </a:p>
          <a:p>
            <a:pPr lvl="1"/>
            <a:r>
              <a:rPr lang="en-US" sz="2400" dirty="0" smtClean="0"/>
              <a:t>1994-1999: 778</a:t>
            </a:r>
          </a:p>
          <a:p>
            <a:pPr lvl="1"/>
            <a:r>
              <a:rPr lang="en-US" sz="2400" dirty="0" smtClean="0"/>
              <a:t>2000-2006: 1060</a:t>
            </a:r>
          </a:p>
          <a:p>
            <a:pPr lvl="1"/>
            <a:r>
              <a:rPr lang="en-US" sz="2400" dirty="0" smtClean="0"/>
              <a:t>2007-2012: 669</a:t>
            </a:r>
          </a:p>
          <a:p>
            <a:endParaRPr lang="en-US" sz="2400" dirty="0" smtClean="0"/>
          </a:p>
          <a:p>
            <a:r>
              <a:rPr lang="en-US" sz="2400" dirty="0" smtClean="0"/>
              <a:t>Reasons for the Decline after 2006</a:t>
            </a:r>
          </a:p>
          <a:p>
            <a:pPr lvl="1"/>
            <a:r>
              <a:rPr lang="en-US" sz="2000" dirty="0" smtClean="0"/>
              <a:t>Better Safety Procedures</a:t>
            </a:r>
          </a:p>
          <a:p>
            <a:pPr lvl="1"/>
            <a:r>
              <a:rPr lang="en-US" sz="2000" dirty="0" smtClean="0"/>
              <a:t>Distracted Driving Laws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6952405"/>
      </p:ext>
    </p:extLst>
  </p:cSld>
  <p:clrMapOvr>
    <a:masterClrMapping/>
  </p:clrMapOvr>
  <p:transition>
    <p:strips dir="rd"/>
    <p:sndAc>
      <p:stSnd>
        <p:snd r:embed="rId2" name="arrow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Fatalities Due to Motor Vehicle </a:t>
            </a:r>
            <a:r>
              <a:rPr lang="en-US" dirty="0" smtClean="0"/>
              <a:t>Accidents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486400"/>
            <a:ext cx="3668505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aseline="0" dirty="0" smtClean="0"/>
              <a:t>Total</a:t>
            </a:r>
            <a:r>
              <a:rPr lang="en-US" dirty="0" smtClean="0"/>
              <a:t> Fatalities 2003-3013: 8,819</a:t>
            </a:r>
          </a:p>
          <a:p>
            <a:r>
              <a:rPr lang="en-US" baseline="0" dirty="0" smtClean="0"/>
              <a:t>Alabama</a:t>
            </a:r>
            <a:r>
              <a:rPr lang="en-US" dirty="0" smtClean="0"/>
              <a:t> Fatalities: 248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7543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1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 Fatalities in Work Zones Due to </a:t>
            </a:r>
            <a:br>
              <a:rPr lang="en-US" dirty="0" smtClean="0"/>
            </a:br>
            <a:r>
              <a:rPr lang="en-US" dirty="0" smtClean="0"/>
              <a:t>Motor Vehicle Accidents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754380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486400"/>
            <a:ext cx="3531801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aseline="0" dirty="0" smtClean="0"/>
              <a:t>Total</a:t>
            </a:r>
            <a:r>
              <a:rPr lang="en-US" dirty="0" smtClean="0"/>
              <a:t> Fatalities 2003-3013: 1,322</a:t>
            </a:r>
          </a:p>
          <a:p>
            <a:r>
              <a:rPr lang="en-US" baseline="0" dirty="0" smtClean="0"/>
              <a:t>Alabama</a:t>
            </a:r>
            <a:r>
              <a:rPr lang="en-US" dirty="0" smtClean="0"/>
              <a:t> Fatalities: 18</a:t>
            </a:r>
          </a:p>
        </p:txBody>
      </p:sp>
    </p:spTree>
    <p:extLst>
      <p:ext uri="{BB962C8B-B14F-4D97-AF65-F5344CB8AC3E}">
        <p14:creationId xmlns:p14="http://schemas.microsoft.com/office/powerpoint/2010/main" val="74772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 Fatalities in Work Zones Due to </a:t>
            </a:r>
            <a:br>
              <a:rPr lang="en-US" dirty="0"/>
            </a:br>
            <a:r>
              <a:rPr lang="en-US" dirty="0"/>
              <a:t>Motor Vehicle Accidents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905000"/>
            <a:ext cx="7391400" cy="3962400"/>
          </a:xfrm>
        </p:spPr>
        <p:txBody>
          <a:bodyPr/>
          <a:lstStyle/>
          <a:p>
            <a:r>
              <a:rPr lang="en-US" sz="2400" dirty="0" smtClean="0"/>
              <a:t>2003-2007: 639 Workers were Killed at Road Construction Site</a:t>
            </a:r>
          </a:p>
          <a:p>
            <a:pPr lvl="1"/>
            <a:r>
              <a:rPr lang="en-US" sz="2000" dirty="0" smtClean="0"/>
              <a:t>Nearly Half Were Attributable to the Worker Being Struck by a Vehicle or Mobile Equipment</a:t>
            </a:r>
          </a:p>
          <a:p>
            <a:pPr lvl="1"/>
            <a:r>
              <a:rPr lang="en-US" sz="2000" dirty="0" smtClean="0"/>
              <a:t>Overturned Equipment, Falling Objects, and Falls from Vehicles and Mobile Equipment 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2013 Transportation Incidents Accounted for 66% of all Worker Fatalities in Highway Work Zones</a:t>
            </a:r>
          </a:p>
          <a:p>
            <a:pPr lvl="1"/>
            <a:r>
              <a:rPr lang="en-US" sz="2000" dirty="0"/>
              <a:t>Backing Vehicles </a:t>
            </a:r>
            <a:r>
              <a:rPr lang="en-US" sz="2000" dirty="0" smtClean="0"/>
              <a:t>Accounted </a:t>
            </a:r>
            <a:r>
              <a:rPr lang="en-US" sz="2000" dirty="0"/>
              <a:t>for 56% </a:t>
            </a:r>
          </a:p>
          <a:p>
            <a:pPr lvl="1"/>
            <a:r>
              <a:rPr lang="en-US" sz="2000" dirty="0" smtClean="0"/>
              <a:t>60% of Backing Incidents Involved a Dump Truck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4063467"/>
      </p:ext>
    </p:extLst>
  </p:cSld>
  <p:clrMapOvr>
    <a:masterClrMapping/>
  </p:clrMapOvr>
  <p:transition>
    <p:strips dir="rd"/>
    <p:sndAc>
      <p:stSnd>
        <p:snd r:embed="rId2" name="arrow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Worker Fatalities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52600" y="1828800"/>
            <a:ext cx="676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Other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18%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76446" y="5211762"/>
            <a:ext cx="2159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Vehicle Entering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Work Area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22%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48981" y="1820068"/>
            <a:ext cx="29416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Construction Equipment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41%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707981" y="5280025"/>
            <a:ext cx="1565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Traffic Crash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19%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6019800" y="2133600"/>
            <a:ext cx="1143000" cy="838200"/>
          </a:xfrm>
          <a:prstGeom prst="line">
            <a:avLst/>
          </a:prstGeom>
          <a:noFill/>
          <a:ln w="57150">
            <a:solidFill>
              <a:srgbClr val="BD242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438400" y="2209800"/>
            <a:ext cx="1219200" cy="838200"/>
          </a:xfrm>
          <a:prstGeom prst="line">
            <a:avLst/>
          </a:prstGeom>
          <a:noFill/>
          <a:ln w="57150">
            <a:solidFill>
              <a:srgbClr val="BD242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1289246" y="4412456"/>
            <a:ext cx="990600" cy="685800"/>
          </a:xfrm>
          <a:prstGeom prst="line">
            <a:avLst/>
          </a:prstGeom>
          <a:noFill/>
          <a:ln w="57150">
            <a:solidFill>
              <a:srgbClr val="BD242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5791200" y="5029200"/>
            <a:ext cx="762000" cy="685800"/>
          </a:xfrm>
          <a:prstGeom prst="line">
            <a:avLst/>
          </a:prstGeom>
          <a:noFill/>
          <a:ln w="57150">
            <a:solidFill>
              <a:srgbClr val="BD242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362200" y="5805487"/>
            <a:ext cx="419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/>
              <a:t>Source:  Bureau of Labor Statistics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654299"/>
              </p:ext>
            </p:extLst>
          </p:nvPr>
        </p:nvGraphicFramePr>
        <p:xfrm>
          <a:off x="1816491" y="2055813"/>
          <a:ext cx="6021881" cy="400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hart" r:id="rId3" imgW="6095926" imgH="4057538" progId="MSGraph.Chart.8">
                  <p:embed followColorScheme="full"/>
                </p:oleObj>
              </mc:Choice>
              <mc:Fallback>
                <p:oleObj name="Chart" r:id="rId3" imgW="6095926" imgH="405753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491" y="2055813"/>
                        <a:ext cx="6021881" cy="400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933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Equipment Related Fatalities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705600" y="2085975"/>
            <a:ext cx="2133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Workers on Foot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57%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2900" y="4907756"/>
            <a:ext cx="1752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/>
              <a:t>Operators</a:t>
            </a:r>
          </a:p>
          <a:p>
            <a:pPr algn="ctr">
              <a:spcBef>
                <a:spcPct val="50000"/>
              </a:spcBef>
            </a:pPr>
            <a:r>
              <a:rPr lang="en-US" sz="2400" dirty="0"/>
              <a:t>35%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81200" y="2009775"/>
            <a:ext cx="1924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/>
              <a:t>Passengers</a:t>
            </a:r>
          </a:p>
          <a:p>
            <a:pPr algn="ctr"/>
            <a:r>
              <a:rPr lang="en-US" sz="2400" dirty="0"/>
              <a:t>8%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1181100" y="4643948"/>
            <a:ext cx="990600" cy="276225"/>
          </a:xfrm>
          <a:prstGeom prst="line">
            <a:avLst/>
          </a:prstGeom>
          <a:noFill/>
          <a:ln w="57150">
            <a:solidFill>
              <a:srgbClr val="BD242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352800" y="2590800"/>
            <a:ext cx="914400" cy="685800"/>
          </a:xfrm>
          <a:prstGeom prst="line">
            <a:avLst/>
          </a:prstGeom>
          <a:noFill/>
          <a:ln w="57150">
            <a:solidFill>
              <a:srgbClr val="BD242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7086600" y="2847975"/>
            <a:ext cx="381000" cy="533400"/>
          </a:xfrm>
          <a:prstGeom prst="line">
            <a:avLst/>
          </a:prstGeom>
          <a:noFill/>
          <a:ln w="57150">
            <a:solidFill>
              <a:srgbClr val="BD242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419600" y="5738362"/>
            <a:ext cx="419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dirty="0"/>
              <a:t>Source:  Bureau of Labor Statistics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402923"/>
              </p:ext>
            </p:extLst>
          </p:nvPr>
        </p:nvGraphicFramePr>
        <p:xfrm>
          <a:off x="1695450" y="2337367"/>
          <a:ext cx="6172200" cy="4108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3" imgW="6095926" imgH="4057538" progId="MSGraph.Chart.8">
                  <p:embed followColorScheme="full"/>
                </p:oleObj>
              </mc:Choice>
              <mc:Fallback>
                <p:oleObj name="Chart" r:id="rId3" imgW="6095926" imgH="405753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2337367"/>
                        <a:ext cx="6172200" cy="4108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893572"/>
      </p:ext>
    </p:extLst>
  </p:cSld>
  <p:clrMapOvr>
    <a:masterClrMapping/>
  </p:clrMapOvr>
</p:sld>
</file>

<file path=ppt/theme/theme1.xml><?xml version="1.0" encoding="utf-8"?>
<a:theme xmlns:a="http://schemas.openxmlformats.org/drawingml/2006/main" name="Loss Contro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 algn="ctr">
          <a:defRPr sz="4000" b="1" baseline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Loss Control Theme</Template>
  <TotalTime>4230</TotalTime>
  <Words>1396</Words>
  <Application>Microsoft Office PowerPoint</Application>
  <PresentationFormat>On-screen Show (4:3)</PresentationFormat>
  <Paragraphs>229</Paragraphs>
  <Slides>30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Wingdings</vt:lpstr>
      <vt:lpstr>Arial</vt:lpstr>
      <vt:lpstr>Times New Roman</vt:lpstr>
      <vt:lpstr>Loss Control Theme</vt:lpstr>
      <vt:lpstr>Chart</vt:lpstr>
      <vt:lpstr>Heavy Equipment and  Work-Zone Safety</vt:lpstr>
      <vt:lpstr>Overview</vt:lpstr>
      <vt:lpstr>Work Zones</vt:lpstr>
      <vt:lpstr>Fatalities in Construction and Maintenance Work Zones</vt:lpstr>
      <vt:lpstr>Work Zone Fatalities Due to Motor Vehicle Accidents</vt:lpstr>
      <vt:lpstr>Worker Fatalities in Work Zones Due to  Motor Vehicle Accidents</vt:lpstr>
      <vt:lpstr>Worker Fatalities in Work Zones Due to  Motor Vehicle Accidents</vt:lpstr>
      <vt:lpstr>Highway Worker Fatalities</vt:lpstr>
      <vt:lpstr>Highway Equipment Related Fatalities</vt:lpstr>
      <vt:lpstr>Identifying Hazards in the Work Zone</vt:lpstr>
      <vt:lpstr>Job Safety Analysis</vt:lpstr>
      <vt:lpstr>Work Zone Issues</vt:lpstr>
      <vt:lpstr>Control Methods</vt:lpstr>
      <vt:lpstr>Heavy Equipment Safety</vt:lpstr>
      <vt:lpstr>General Safety</vt:lpstr>
      <vt:lpstr>General Safety</vt:lpstr>
      <vt:lpstr>General Safety</vt:lpstr>
      <vt:lpstr>General Safety</vt:lpstr>
      <vt:lpstr>General Safety</vt:lpstr>
      <vt:lpstr>EQUIPMENT</vt:lpstr>
      <vt:lpstr>PowerPoint Presentation</vt:lpstr>
      <vt:lpstr>Forklifts</vt:lpstr>
      <vt:lpstr>Forklifts</vt:lpstr>
      <vt:lpstr>Bucket Trucks</vt:lpstr>
      <vt:lpstr>Bucket Trucks</vt:lpstr>
      <vt:lpstr>Bucket Trucks</vt:lpstr>
      <vt:lpstr>Zero-Turn Mowers/Tractors</vt:lpstr>
      <vt:lpstr>Tractors/Mowers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Buttenshaw</dc:creator>
  <cp:lastModifiedBy>Aaron Reeves</cp:lastModifiedBy>
  <cp:revision>442</cp:revision>
  <cp:lastPrinted>2004-07-06T19:00:43Z</cp:lastPrinted>
  <dcterms:created xsi:type="dcterms:W3CDTF">2004-03-12T21:48:07Z</dcterms:created>
  <dcterms:modified xsi:type="dcterms:W3CDTF">2015-08-10T22:00:00Z</dcterms:modified>
</cp:coreProperties>
</file>